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9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4" r:id="rId13"/>
    <p:sldId id="268" r:id="rId14"/>
    <p:sldId id="270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BEAE878-1D7A-412E-9315-B9D97D2D4F0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668CD6-3945-4120-9C30-B26DE64A5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ventioncentral.com/" TargetMode="External"/><Relationship Id="rId2" Type="http://schemas.openxmlformats.org/officeDocument/2006/relationships/hyperlink" Target="http://www.fcrr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alerieo.wikispaces.com/Intervention+Menu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valerieo.wikispaces.com/Progress+Monitor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Goal Setting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Valerie O’Connor</a:t>
            </a:r>
          </a:p>
          <a:p>
            <a:r>
              <a:rPr lang="en-US" dirty="0" smtClean="0"/>
              <a:t>Bassett Elementary School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 Equation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1.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Equation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fall benchmark score = 75</a:t>
            </a:r>
          </a:p>
          <a:p>
            <a:r>
              <a:rPr lang="en-US" dirty="0" smtClean="0"/>
              <a:t>Meeting date 10/5/10</a:t>
            </a:r>
          </a:p>
          <a:p>
            <a:r>
              <a:rPr lang="en-US" dirty="0" smtClean="0"/>
              <a:t>Reading fluency difficulties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Baseline + ROI (#weeks)= GOAL</a:t>
            </a:r>
          </a:p>
          <a:p>
            <a:endParaRPr lang="en-US" dirty="0" smtClean="0"/>
          </a:p>
          <a:p>
            <a:r>
              <a:rPr lang="en-US" dirty="0" smtClean="0"/>
              <a:t>75 + 1.1 (39weeks left of school)= goal</a:t>
            </a:r>
          </a:p>
          <a:p>
            <a:endParaRPr lang="en-US" dirty="0" smtClean="0"/>
          </a:p>
          <a:p>
            <a:r>
              <a:rPr lang="en-US" sz="3600" dirty="0" smtClean="0"/>
              <a:t>117 wpm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 Equation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2.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Equation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Student has difficulty reading fluently 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student  RCBM fall benchmark= 30</a:t>
            </a:r>
          </a:p>
          <a:p>
            <a:r>
              <a:rPr lang="en-US" dirty="0" smtClean="0"/>
              <a:t>Progress monitored at 2</a:t>
            </a:r>
            <a:r>
              <a:rPr lang="en-US" baseline="30000" dirty="0" smtClean="0"/>
              <a:t>nd</a:t>
            </a:r>
            <a:r>
              <a:rPr lang="en-US" dirty="0" smtClean="0"/>
              <a:t> grade RCBM= 40</a:t>
            </a:r>
          </a:p>
          <a:p>
            <a:r>
              <a:rPr lang="en-US" dirty="0" smtClean="0"/>
              <a:t>Meeting date = 10/4/10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219200"/>
            <a:ext cx="4041775" cy="445452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Progress Monitor below grade level</a:t>
            </a:r>
          </a:p>
          <a:p>
            <a:endParaRPr lang="en-US" dirty="0" smtClean="0"/>
          </a:p>
          <a:p>
            <a:r>
              <a:rPr lang="en-US" dirty="0" smtClean="0"/>
              <a:t>Baseline (PM) + ROI (grade level you are </a:t>
            </a:r>
            <a:r>
              <a:rPr lang="en-US" dirty="0" err="1" smtClean="0"/>
              <a:t>Pming</a:t>
            </a:r>
            <a:r>
              <a:rPr lang="en-US" dirty="0" smtClean="0"/>
              <a:t> on)X number of weeks= goal</a:t>
            </a:r>
          </a:p>
          <a:p>
            <a:endParaRPr lang="en-US" dirty="0" smtClean="0"/>
          </a:p>
          <a:p>
            <a:r>
              <a:rPr lang="en-US" dirty="0" smtClean="0"/>
              <a:t>40 + (1.2 X 39) = goal</a:t>
            </a:r>
          </a:p>
          <a:p>
            <a:r>
              <a:rPr lang="en-US" sz="3200" dirty="0" smtClean="0"/>
              <a:t>Goal = 86 wpm on 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grade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this equation will not work for some things….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= Goal is to learn 25 sight words by the end of 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</a:p>
          <a:p>
            <a:endParaRPr lang="en-US" dirty="0"/>
          </a:p>
          <a:p>
            <a:r>
              <a:rPr lang="en-US" dirty="0" smtClean="0"/>
              <a:t>Student Baseline= 6 sight words</a:t>
            </a:r>
          </a:p>
          <a:p>
            <a:r>
              <a:rPr lang="en-US" dirty="0" smtClean="0"/>
              <a:t>Progress Monitor daily= how many sight words does she know in the morning?</a:t>
            </a:r>
          </a:p>
          <a:p>
            <a:r>
              <a:rPr lang="en-US" dirty="0" smtClean="0"/>
              <a:t>Weeks= 4</a:t>
            </a:r>
          </a:p>
          <a:p>
            <a:r>
              <a:rPr lang="en-US" smtClean="0"/>
              <a:t>Goal = 20 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Behavior is tricky…..how do I collect a baseline?</a:t>
            </a:r>
          </a:p>
          <a:p>
            <a:endParaRPr lang="en-US" dirty="0" smtClean="0"/>
          </a:p>
          <a:p>
            <a:r>
              <a:rPr lang="en-US" dirty="0" smtClean="0"/>
              <a:t>Observations </a:t>
            </a:r>
          </a:p>
          <a:p>
            <a:r>
              <a:rPr lang="en-US" dirty="0" smtClean="0"/>
              <a:t>Data sheets</a:t>
            </a:r>
          </a:p>
          <a:p>
            <a:r>
              <a:rPr lang="en-US" dirty="0" smtClean="0"/>
              <a:t>Checklists </a:t>
            </a:r>
          </a:p>
          <a:p>
            <a:r>
              <a:rPr lang="en-US" dirty="0" smtClean="0"/>
              <a:t>Referrals to the office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http://www.fcrr.org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http://interventioncentral.com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valerieo.wikispaces.com/Intervention+Menus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RTI….</a:t>
            </a:r>
            <a:r>
              <a:rPr lang="en-US" dirty="0" err="1" smtClean="0"/>
              <a:t>yay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76782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Monitoring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hlinkClick r:id="rId2"/>
              </a:rPr>
              <a:t>Westlake RTI2 Central - Progress Monitoring</a:t>
            </a:r>
            <a:endParaRPr lang="it-IT" dirty="0" smtClean="0"/>
          </a:p>
          <a:p>
            <a:endParaRPr lang="it-IT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762000" y="838200"/>
            <a:ext cx="78486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Formative Evaluation is Impossible without Clear Goals</a:t>
            </a:r>
            <a:endParaRPr lang="en-US" sz="3600" dirty="0">
              <a:solidFill>
                <a:schemeClr val="tx2"/>
              </a:solidFill>
              <a:latin typeface="Century Gothic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3048000"/>
            <a:ext cx="73152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20000"/>
              </a:spcBef>
              <a:spcAft>
                <a:spcPct val="60000"/>
              </a:spcAft>
              <a:defRPr/>
            </a:pPr>
            <a:endParaRPr lang="en-US" sz="1600" i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05000"/>
            <a:ext cx="557688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91502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62000" y="685800"/>
            <a:ext cx="78486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Goals Make Progress Decisions Easier</a:t>
            </a:r>
            <a:endParaRPr lang="en-US" sz="2000" dirty="0">
              <a:solidFill>
                <a:srgbClr val="006666"/>
              </a:solidFill>
              <a:latin typeface="Arial Black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90600" y="3124200"/>
            <a:ext cx="73152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9063" lvl="1" indent="-4763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800" dirty="0">
                <a:latin typeface="Arial" charset="0"/>
              </a:rPr>
              <a:t>Set a few, but important goals.</a:t>
            </a:r>
          </a:p>
          <a:p>
            <a:pPr marL="119063" lvl="1" indent="-4763" eaLnBrk="1" hangingPunct="1">
              <a:spcBef>
                <a:spcPct val="20000"/>
              </a:spcBef>
              <a:buFont typeface="Times" charset="0"/>
              <a:buNone/>
            </a:pPr>
            <a:endParaRPr lang="en-US" sz="1800" dirty="0">
              <a:latin typeface="Arial" charset="0"/>
            </a:endParaRPr>
          </a:p>
          <a:p>
            <a:pPr marL="119063" lvl="1" indent="-4763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800" dirty="0">
                <a:latin typeface="Arial" charset="0"/>
              </a:rPr>
              <a:t>Ensure goals are measurable and linked to validated formative evaluation practices.</a:t>
            </a:r>
          </a:p>
          <a:p>
            <a:pPr marL="119063" lvl="1" indent="-4763" eaLnBrk="1" hangingPunct="1">
              <a:spcBef>
                <a:spcPct val="20000"/>
              </a:spcBef>
              <a:buFont typeface="Times" charset="0"/>
              <a:buNone/>
            </a:pPr>
            <a:endParaRPr lang="en-US" sz="1800" dirty="0">
              <a:latin typeface="Arial" charset="0"/>
            </a:endParaRPr>
          </a:p>
          <a:p>
            <a:pPr marL="119063" lvl="1" indent="-4763" eaLnBrk="1" hangingPunct="1">
              <a:spcBef>
                <a:spcPct val="20000"/>
              </a:spcBef>
              <a:buFont typeface="Times" charset="0"/>
              <a:buNone/>
            </a:pPr>
            <a:r>
              <a:rPr lang="en-US" sz="1800" dirty="0">
                <a:latin typeface="Arial" charset="0"/>
              </a:rPr>
              <a:t>Base goal setting on logical educational practices.</a:t>
            </a:r>
            <a:endParaRPr lang="en-US" sz="3200" dirty="0">
              <a:latin typeface="Century Gothic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78486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Improving the Process of Setting Goals for Formative Evaluation</a:t>
            </a:r>
            <a:endParaRPr lang="en-US" sz="3600" dirty="0">
              <a:solidFill>
                <a:srgbClr val="000080"/>
              </a:solidFill>
              <a:latin typeface="Century Gothic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90600" y="19050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Arial" charset="0"/>
              </a:rPr>
              <a:t>Goal </a:t>
            </a:r>
            <a:r>
              <a:rPr lang="en-US" sz="1800" dirty="0" err="1">
                <a:latin typeface="Arial" charset="0"/>
              </a:rPr>
              <a:t>Smorgasboard</a:t>
            </a:r>
            <a:r>
              <a:rPr lang="en-US" sz="1800" dirty="0">
                <a:latin typeface="Arial" charset="0"/>
              </a:rPr>
              <a:t>!</a:t>
            </a:r>
            <a:r>
              <a:rPr lang="en-US" sz="2000" dirty="0">
                <a:latin typeface="Arial" charset="0"/>
              </a:rPr>
              <a:t>  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perform spelling skills at a high 3rd grade level.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alphabetize words by the second letter with 80% accuracy.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read words from the </a:t>
            </a:r>
            <a:r>
              <a:rPr lang="en-US" sz="1600" dirty="0" err="1">
                <a:latin typeface="Arial" charset="0"/>
              </a:rPr>
              <a:t>Dolch</a:t>
            </a:r>
            <a:r>
              <a:rPr lang="en-US" sz="1600" dirty="0">
                <a:latin typeface="Arial" charset="0"/>
              </a:rPr>
              <a:t> Word List with 80% accuracy.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master basic multiplication facts with 80% accuracy.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increase reading skills by progressing through Scribner with 90% accuracy as determined by teacher-made fluency and comprehension probes by October 199x.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To increase reading ability by 6 months to 1 year as measured by the Woodcock Johnson.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make one year's growth in reading by October 1990 as measured by the </a:t>
            </a:r>
            <a:r>
              <a:rPr lang="en-US" sz="1600" dirty="0" err="1">
                <a:latin typeface="Arial" charset="0"/>
              </a:rPr>
              <a:t>Brigance</a:t>
            </a:r>
            <a:r>
              <a:rPr lang="en-US" sz="1600" dirty="0">
                <a:latin typeface="Arial" charset="0"/>
              </a:rPr>
              <a:t>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be a better reader.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read aloud with 80% accuracy and 80% comprehension.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 will make one year's gain in general reading from K-3.</a:t>
            </a:r>
          </a:p>
          <a:p>
            <a:pPr marL="577850" lvl="1" indent="-296863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Arial" charset="0"/>
              </a:rPr>
              <a:t>Students will read 1 story per week.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90600" y="2209800"/>
            <a:ext cx="731520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1238" indent="-2281238">
              <a:spcBef>
                <a:spcPct val="20000"/>
              </a:spcBef>
            </a:pPr>
            <a:r>
              <a:rPr lang="en-US" sz="1800" b="1" dirty="0">
                <a:latin typeface="Arial" charset="0"/>
              </a:rPr>
              <a:t>Reading</a:t>
            </a:r>
            <a:r>
              <a:rPr lang="en-US" sz="1800" dirty="0">
                <a:latin typeface="Arial" charset="0"/>
              </a:rPr>
              <a:t>	In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weeks </a:t>
            </a:r>
            <a:r>
              <a:rPr lang="en-US" sz="1800" b="1" dirty="0">
                <a:latin typeface="Arial" charset="0"/>
              </a:rPr>
              <a:t>(Student name)</a:t>
            </a:r>
            <a:r>
              <a:rPr lang="en-US" sz="1800" dirty="0">
                <a:latin typeface="Arial" charset="0"/>
              </a:rPr>
              <a:t> will read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Words Correctly in 1 minute from randomly selected Grade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passages.</a:t>
            </a:r>
          </a:p>
          <a:p>
            <a:pPr marL="2281238" indent="-2281238">
              <a:spcBef>
                <a:spcPct val="20000"/>
              </a:spcBef>
            </a:pPr>
            <a:r>
              <a:rPr lang="en-US" sz="1800" b="1" dirty="0">
                <a:latin typeface="Arial" charset="0"/>
              </a:rPr>
              <a:t>Spelling</a:t>
            </a:r>
            <a:r>
              <a:rPr lang="en-US" sz="1800" dirty="0">
                <a:latin typeface="Arial" charset="0"/>
              </a:rPr>
              <a:t>	In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weeks </a:t>
            </a:r>
            <a:r>
              <a:rPr lang="en-US" sz="1800" b="1" dirty="0">
                <a:latin typeface="Arial" charset="0"/>
              </a:rPr>
              <a:t>(Student name)</a:t>
            </a:r>
            <a:r>
              <a:rPr lang="en-US" sz="1800" dirty="0">
                <a:latin typeface="Arial" charset="0"/>
              </a:rPr>
              <a:t> will write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Correct Letter Sequences and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Correct Words in 2 minutes from randomly selected Grade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spelling lists.</a:t>
            </a:r>
          </a:p>
          <a:p>
            <a:pPr marL="2281238" indent="-2281238">
              <a:spcBef>
                <a:spcPct val="20000"/>
              </a:spcBef>
            </a:pPr>
            <a:r>
              <a:rPr lang="en-US" sz="1800" b="1" dirty="0">
                <a:latin typeface="Arial" charset="0"/>
              </a:rPr>
              <a:t>Math Computation</a:t>
            </a:r>
            <a:r>
              <a:rPr lang="en-US" sz="1800" dirty="0">
                <a:latin typeface="Arial" charset="0"/>
              </a:rPr>
              <a:t>	In (#) weeks (</a:t>
            </a:r>
            <a:r>
              <a:rPr lang="en-US" sz="1800" b="1" dirty="0">
                <a:latin typeface="Arial" charset="0"/>
              </a:rPr>
              <a:t>Student name</a:t>
            </a:r>
            <a:r>
              <a:rPr lang="en-US" sz="1800" dirty="0">
                <a:latin typeface="Arial" charset="0"/>
              </a:rPr>
              <a:t>) will write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Correct Digits in 2 minutes from randomly selected Grade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math problems.</a:t>
            </a:r>
          </a:p>
          <a:p>
            <a:pPr marL="2281238" indent="-2281238">
              <a:spcBef>
                <a:spcPct val="20000"/>
              </a:spcBef>
            </a:pPr>
            <a:r>
              <a:rPr lang="en-US" sz="1800" b="1" dirty="0">
                <a:latin typeface="Arial" charset="0"/>
              </a:rPr>
              <a:t>Written Expression</a:t>
            </a:r>
            <a:r>
              <a:rPr lang="en-US" sz="1800" dirty="0">
                <a:latin typeface="Arial" charset="0"/>
              </a:rPr>
              <a:t>	In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weeks </a:t>
            </a:r>
            <a:r>
              <a:rPr lang="en-US" sz="1800" b="1" dirty="0">
                <a:latin typeface="Arial" charset="0"/>
              </a:rPr>
              <a:t>(Student name)</a:t>
            </a:r>
            <a:r>
              <a:rPr lang="en-US" sz="1800" dirty="0">
                <a:latin typeface="Arial" charset="0"/>
              </a:rPr>
              <a:t> will write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Total Words and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Correct Writing Sequences when presented with randomly selected Grade </a:t>
            </a:r>
            <a:r>
              <a:rPr lang="en-US" sz="1800" b="1" dirty="0">
                <a:latin typeface="Arial" charset="0"/>
              </a:rPr>
              <a:t>(#)</a:t>
            </a:r>
            <a:r>
              <a:rPr lang="en-US" sz="1800" dirty="0">
                <a:latin typeface="Arial" charset="0"/>
              </a:rPr>
              <a:t> story starters.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66800" y="1600200"/>
            <a:ext cx="78486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Reduce the Number of Goals to a Few Critical Indicators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 Equation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7696200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Baseline data </a:t>
            </a:r>
            <a:r>
              <a:rPr lang="en-US" dirty="0" smtClean="0"/>
              <a:t>+  {ROI (rate of improvement) (# of weeks)} = </a:t>
            </a:r>
            <a:r>
              <a:rPr lang="en-US" dirty="0" smtClean="0"/>
              <a:t>GOAL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447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Goal Setting </vt:lpstr>
      <vt:lpstr>RTI….yay!</vt:lpstr>
      <vt:lpstr>Progress Monitoring </vt:lpstr>
      <vt:lpstr>Slide 4</vt:lpstr>
      <vt:lpstr>Slide 5</vt:lpstr>
      <vt:lpstr>Slide 6</vt:lpstr>
      <vt:lpstr>Slide 7</vt:lpstr>
      <vt:lpstr>Slide 8</vt:lpstr>
      <vt:lpstr>Goal Setting Equation</vt:lpstr>
      <vt:lpstr>Goal Setting Equation</vt:lpstr>
      <vt:lpstr>Goal Setting Equation</vt:lpstr>
      <vt:lpstr>No this equation will not work for some things…. </vt:lpstr>
      <vt:lpstr>Behavior</vt:lpstr>
      <vt:lpstr>Interventions </vt:lpstr>
      <vt:lpstr>THE END</vt:lpstr>
    </vt:vector>
  </TitlesOfParts>
  <Company>Westlake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</dc:title>
  <dc:creator>Authorized User</dc:creator>
  <cp:lastModifiedBy>Authorized User</cp:lastModifiedBy>
  <cp:revision>9</cp:revision>
  <dcterms:created xsi:type="dcterms:W3CDTF">2010-09-30T19:29:22Z</dcterms:created>
  <dcterms:modified xsi:type="dcterms:W3CDTF">2010-10-04T14:37:11Z</dcterms:modified>
</cp:coreProperties>
</file>